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64" r:id="rId4"/>
    <p:sldId id="262" r:id="rId5"/>
    <p:sldId id="257" r:id="rId6"/>
    <p:sldId id="265" r:id="rId7"/>
    <p:sldId id="273" r:id="rId8"/>
    <p:sldId id="274" r:id="rId9"/>
    <p:sldId id="268" r:id="rId10"/>
    <p:sldId id="269" r:id="rId11"/>
    <p:sldId id="25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A7FEA-E0FA-4EA0-9B78-48E413FBBD33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4F786-E25A-45D7-BCF9-B78FAC51C8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1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Tourism</a:t>
            </a:r>
            <a:r>
              <a:rPr lang="en-US" baseline="0" dirty="0" smtClean="0"/>
              <a:t> is Bhutan was initiated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49B21-4949-464F-B387-3027735E02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3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Tourism</a:t>
            </a:r>
            <a:r>
              <a:rPr lang="en-US" baseline="0" dirty="0" smtClean="0"/>
              <a:t> is Bhutan was initiated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49B21-4949-464F-B387-3027735E02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3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Tourism</a:t>
            </a:r>
            <a:r>
              <a:rPr lang="en-US" baseline="0" dirty="0" smtClean="0"/>
              <a:t> is Bhutan was initiated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49B21-4949-464F-B387-3027735E02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3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ECA991-9097-454D-AC86-E507821F91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07B606-D3B1-4CB7-B11D-3F6AE348AC7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Community-based Sustainable Tourism</a:t>
            </a:r>
            <a:br>
              <a:rPr lang="en-US" dirty="0" smtClean="0"/>
            </a:br>
            <a:r>
              <a:rPr lang="en-US" dirty="0" err="1" smtClean="0"/>
              <a:t>Haa</a:t>
            </a:r>
            <a:r>
              <a:rPr lang="en-US" dirty="0" smtClean="0"/>
              <a:t> </a:t>
            </a:r>
            <a:r>
              <a:rPr lang="en-US" dirty="0" err="1" smtClean="0"/>
              <a:t>Dzongkhag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5410200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Presented by:</a:t>
            </a:r>
          </a:p>
          <a:p>
            <a:r>
              <a:rPr lang="en-US" sz="2400" b="1" dirty="0" err="1" smtClean="0"/>
              <a:t>Tshering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Choki</a:t>
            </a:r>
            <a:r>
              <a:rPr lang="en-US" sz="2400" b="1" dirty="0" smtClean="0"/>
              <a:t>, RSPN</a:t>
            </a:r>
          </a:p>
          <a:p>
            <a:r>
              <a:rPr lang="en-US" sz="2400" b="1" dirty="0" err="1" smtClean="0"/>
              <a:t>Akane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Suga</a:t>
            </a:r>
            <a:r>
              <a:rPr lang="en-US" sz="2400" b="1" dirty="0" smtClean="0"/>
              <a:t>, JEEF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568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en-IN" b="1" dirty="0"/>
              <a:t>Contribute to establishment of </a:t>
            </a:r>
            <a:r>
              <a:rPr lang="en-IN" b="1" dirty="0" err="1"/>
              <a:t>Haa</a:t>
            </a:r>
            <a:r>
              <a:rPr lang="en-IN" b="1" dirty="0"/>
              <a:t> as a community-based </a:t>
            </a:r>
            <a:r>
              <a:rPr lang="en-IN" b="1" dirty="0" smtClean="0"/>
              <a:t>sustainable </a:t>
            </a:r>
            <a:r>
              <a:rPr lang="en-IN" b="1" dirty="0"/>
              <a:t>tourism destination that contributes to conservation of the natural environment, conservation of culture, and at the same time contributes to socio-economic benefits of the local communities.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72741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Institutional Mechanism &amp; Network Strengthening</a:t>
            </a:r>
          </a:p>
          <a:p>
            <a:r>
              <a:rPr lang="en-US" dirty="0" smtClean="0"/>
              <a:t>Establish CBST steering committee at national level</a:t>
            </a:r>
          </a:p>
          <a:p>
            <a:r>
              <a:rPr lang="en-US" dirty="0" smtClean="0"/>
              <a:t>Establish working group at local level</a:t>
            </a:r>
          </a:p>
          <a:p>
            <a:r>
              <a:rPr lang="en-US" dirty="0" smtClean="0"/>
              <a:t>Conduct awareness , capacity building and meeting for steering committee members and working group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Understand clear  direction of </a:t>
            </a:r>
            <a:r>
              <a:rPr lang="en-US" b="1" dirty="0" err="1" smtClean="0"/>
              <a:t>Haa</a:t>
            </a:r>
            <a:r>
              <a:rPr lang="en-US" b="1" dirty="0" smtClean="0"/>
              <a:t> as a CBST destination</a:t>
            </a:r>
          </a:p>
          <a:p>
            <a:r>
              <a:rPr lang="en-US" dirty="0" smtClean="0"/>
              <a:t>Conduct baseline assessment survey (product diversification)</a:t>
            </a:r>
          </a:p>
          <a:p>
            <a:r>
              <a:rPr lang="en-US" dirty="0" smtClean="0"/>
              <a:t>Develop a sustainable tourism framework for </a:t>
            </a:r>
            <a:r>
              <a:rPr lang="en-US" dirty="0" err="1" smtClean="0"/>
              <a:t>Haa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825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95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Develop CBST Products &amp; Services</a:t>
            </a:r>
          </a:p>
          <a:p>
            <a:r>
              <a:rPr lang="en-US" dirty="0" smtClean="0"/>
              <a:t>Develop and train homestays</a:t>
            </a:r>
          </a:p>
          <a:p>
            <a:r>
              <a:rPr lang="en-US" dirty="0" smtClean="0"/>
              <a:t>Develop homestay guidelines</a:t>
            </a:r>
          </a:p>
          <a:p>
            <a:r>
              <a:rPr lang="en-US" dirty="0" smtClean="0"/>
              <a:t>Train local guides</a:t>
            </a:r>
          </a:p>
          <a:p>
            <a:r>
              <a:rPr lang="en-US" dirty="0" smtClean="0"/>
              <a:t>Explore, design and train souvenir production</a:t>
            </a:r>
          </a:p>
          <a:p>
            <a:r>
              <a:rPr lang="en-US" dirty="0" smtClean="0"/>
              <a:t>Explore scopes for developing a </a:t>
            </a:r>
            <a:r>
              <a:rPr lang="en-US" dirty="0"/>
              <a:t>V</a:t>
            </a:r>
            <a:r>
              <a:rPr lang="en-US" dirty="0" smtClean="0"/>
              <a:t>isitor Centre</a:t>
            </a:r>
          </a:p>
          <a:p>
            <a:pPr marL="0" indent="0">
              <a:buNone/>
            </a:pPr>
            <a:r>
              <a:rPr lang="en-US" b="1" smtClean="0"/>
              <a:t>Marketing </a:t>
            </a:r>
            <a:r>
              <a:rPr lang="en-US" b="1" dirty="0" smtClean="0"/>
              <a:t>&amp; Promotion</a:t>
            </a:r>
          </a:p>
          <a:p>
            <a:pPr marL="0" indent="0">
              <a:buNone/>
            </a:pPr>
            <a:r>
              <a:rPr lang="en-US" dirty="0" smtClean="0"/>
              <a:t>Organize tour packages to be that can be promoted by</a:t>
            </a:r>
          </a:p>
          <a:p>
            <a:r>
              <a:rPr lang="en-US" dirty="0" smtClean="0"/>
              <a:t>Developing website and promotional materials</a:t>
            </a:r>
          </a:p>
          <a:p>
            <a:r>
              <a:rPr lang="en-US" dirty="0" smtClean="0"/>
              <a:t>Using media and magazines</a:t>
            </a:r>
          </a:p>
          <a:p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341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/>
              <a:t>Project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Establish CBST Management Mechanism</a:t>
            </a:r>
          </a:p>
          <a:p>
            <a:r>
              <a:rPr lang="en-US" dirty="0" smtClean="0"/>
              <a:t>Develop a business plan for </a:t>
            </a:r>
            <a:r>
              <a:rPr lang="en-US" dirty="0" err="1" smtClean="0"/>
              <a:t>Haa</a:t>
            </a:r>
            <a:r>
              <a:rPr lang="en-US" dirty="0" smtClean="0"/>
              <a:t> CBST</a:t>
            </a:r>
          </a:p>
          <a:p>
            <a:r>
              <a:rPr lang="en-US" dirty="0" smtClean="0"/>
              <a:t>Explore options or form a CBST Group</a:t>
            </a:r>
          </a:p>
          <a:p>
            <a:r>
              <a:rPr lang="en-US" dirty="0" smtClean="0"/>
              <a:t>Train the </a:t>
            </a:r>
            <a:r>
              <a:rPr lang="en-US" dirty="0"/>
              <a:t>CBST </a:t>
            </a:r>
            <a:r>
              <a:rPr lang="en-US" dirty="0" smtClean="0"/>
              <a:t>Group in management skills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Replication of CBST for other </a:t>
            </a:r>
            <a:r>
              <a:rPr lang="en-US" b="1" dirty="0" err="1" smtClean="0"/>
              <a:t>Dzongkhags</a:t>
            </a:r>
            <a:endParaRPr lang="en-US" b="1" dirty="0" smtClean="0"/>
          </a:p>
          <a:p>
            <a:r>
              <a:rPr lang="en-US" dirty="0" smtClean="0"/>
              <a:t>Involve representatives from the three districts of </a:t>
            </a:r>
            <a:r>
              <a:rPr lang="en-US" dirty="0" err="1" smtClean="0"/>
              <a:t>Mongar</a:t>
            </a:r>
            <a:r>
              <a:rPr lang="en-US" dirty="0" smtClean="0"/>
              <a:t>, </a:t>
            </a:r>
            <a:r>
              <a:rPr lang="en-US" dirty="0" err="1" smtClean="0"/>
              <a:t>Lhuentse</a:t>
            </a:r>
            <a:r>
              <a:rPr lang="en-US" dirty="0" smtClean="0"/>
              <a:t> and </a:t>
            </a:r>
            <a:r>
              <a:rPr lang="en-US" dirty="0" err="1" smtClean="0"/>
              <a:t>Trashiyangtse</a:t>
            </a:r>
            <a:r>
              <a:rPr lang="en-US" dirty="0" smtClean="0"/>
              <a:t> during trainings and meetings.</a:t>
            </a:r>
          </a:p>
          <a:p>
            <a:r>
              <a:rPr lang="en-US" dirty="0" smtClean="0"/>
              <a:t>Guide them in developing CBST proposals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969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/>
              <a:t>THANK YOU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214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3575"/>
            <a:ext cx="8229600" cy="892175"/>
          </a:xfrm>
        </p:spPr>
        <p:txBody>
          <a:bodyPr/>
          <a:lstStyle/>
          <a:p>
            <a:r>
              <a:rPr lang="en-US" dirty="0" smtClean="0"/>
              <a:t>Tourism in Bhutan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5750"/>
            <a:ext cx="8153400" cy="47625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Tourism – A government initiative  in 1974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generate revenue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promote the natural and cultural heritage</a:t>
            </a:r>
          </a:p>
          <a:p>
            <a:r>
              <a:rPr lang="en-US" sz="2800" dirty="0" smtClean="0"/>
              <a:t>A major step in opening up from isolation</a:t>
            </a:r>
          </a:p>
          <a:p>
            <a:r>
              <a:rPr lang="en-US" sz="2800" dirty="0" smtClean="0"/>
              <a:t>Regulated policy - High value low volume</a:t>
            </a:r>
          </a:p>
          <a:p>
            <a:r>
              <a:rPr lang="en-US" sz="2800" dirty="0" smtClean="0"/>
              <a:t>Evolved as a preferred tourist destination</a:t>
            </a:r>
          </a:p>
          <a:p>
            <a:pPr lvl="1"/>
            <a:r>
              <a:rPr lang="en-US" dirty="0" smtClean="0"/>
              <a:t>Product domains:</a:t>
            </a:r>
          </a:p>
          <a:p>
            <a:pPr lvl="2"/>
            <a:r>
              <a:rPr lang="en-US" sz="2000" dirty="0" smtClean="0"/>
              <a:t>unique culture and traditions</a:t>
            </a:r>
          </a:p>
          <a:p>
            <a:pPr lvl="2"/>
            <a:r>
              <a:rPr lang="en-US" sz="2000" dirty="0"/>
              <a:t>r</a:t>
            </a:r>
            <a:r>
              <a:rPr lang="en-US" sz="2000" dirty="0" smtClean="0"/>
              <a:t>ich natural environment</a:t>
            </a:r>
          </a:p>
          <a:p>
            <a:pPr lvl="2"/>
            <a:r>
              <a:rPr lang="en-US" sz="2000" dirty="0" smtClean="0"/>
              <a:t>Spirituality</a:t>
            </a:r>
          </a:p>
        </p:txBody>
      </p:sp>
    </p:spTree>
    <p:extLst>
      <p:ext uri="{BB962C8B-B14F-4D97-AF65-F5344CB8AC3E}">
        <p14:creationId xmlns:p14="http://schemas.microsoft.com/office/powerpoint/2010/main" val="80676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Tourism in Bhutan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Trends</a:t>
            </a:r>
          </a:p>
          <a:p>
            <a:pPr lvl="1"/>
            <a:r>
              <a:rPr lang="en-US" dirty="0"/>
              <a:t>Number of tourists</a:t>
            </a:r>
          </a:p>
          <a:p>
            <a:pPr lvl="1"/>
            <a:r>
              <a:rPr lang="en-US" dirty="0"/>
              <a:t>State owned to private</a:t>
            </a:r>
          </a:p>
          <a:p>
            <a:pPr lvl="2"/>
            <a:r>
              <a:rPr lang="en-US" sz="2000" dirty="0"/>
              <a:t>State owned Bhutan Tourism Corporation Limited to thousands of Tour operators</a:t>
            </a:r>
          </a:p>
          <a:p>
            <a:pPr lvl="1"/>
            <a:r>
              <a:rPr lang="en-US" dirty="0"/>
              <a:t>Product diversification</a:t>
            </a:r>
          </a:p>
          <a:p>
            <a:pPr lvl="2"/>
            <a:r>
              <a:rPr lang="en-US" sz="2000" dirty="0"/>
              <a:t>Community based tourism</a:t>
            </a:r>
          </a:p>
          <a:p>
            <a:pPr lvl="1"/>
            <a:r>
              <a:rPr lang="en-US" dirty="0"/>
              <a:t>Coverage</a:t>
            </a:r>
          </a:p>
          <a:p>
            <a:pPr lvl="2"/>
            <a:r>
              <a:rPr lang="en-US" sz="2000" dirty="0"/>
              <a:t>Focus on eastern Bhutan</a:t>
            </a:r>
          </a:p>
          <a:p>
            <a:r>
              <a:rPr lang="en-US" sz="2800" dirty="0"/>
              <a:t>Low trickle down </a:t>
            </a:r>
            <a:r>
              <a:rPr lang="en-US" sz="2800" dirty="0" smtClean="0"/>
              <a:t>effect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783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3575"/>
            <a:ext cx="8229600" cy="892175"/>
          </a:xfrm>
        </p:spPr>
        <p:txBody>
          <a:bodyPr/>
          <a:lstStyle/>
          <a:p>
            <a:r>
              <a:rPr lang="en-US" dirty="0" smtClean="0"/>
              <a:t>Tourism in Bhutan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17" y="1535278"/>
            <a:ext cx="8839966" cy="50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77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Bhutan’s </a:t>
            </a:r>
            <a:r>
              <a:rPr lang="en-US" b="1" dirty="0"/>
              <a:t>approach to modern development – GNH</a:t>
            </a:r>
          </a:p>
          <a:p>
            <a:r>
              <a:rPr lang="en-US" dirty="0"/>
              <a:t>H</a:t>
            </a:r>
            <a:r>
              <a:rPr lang="en-US" dirty="0" smtClean="0"/>
              <a:t>igh </a:t>
            </a:r>
            <a:r>
              <a:rPr lang="en-US" dirty="0"/>
              <a:t>priority to preservation and protection of its fragile mountain ecosystem </a:t>
            </a:r>
            <a:r>
              <a:rPr lang="en-US" dirty="0" smtClean="0"/>
              <a:t>and natural </a:t>
            </a:r>
            <a:r>
              <a:rPr lang="en-US" dirty="0"/>
              <a:t>resources</a:t>
            </a:r>
          </a:p>
          <a:p>
            <a:r>
              <a:rPr lang="en-US" dirty="0" smtClean="0"/>
              <a:t>Emphasized </a:t>
            </a:r>
            <a:r>
              <a:rPr lang="en-US" dirty="0"/>
              <a:t>in Article 5 of the constitution and associated Acts, rules </a:t>
            </a:r>
            <a:r>
              <a:rPr lang="en-US" dirty="0" smtClean="0"/>
              <a:t>and regulations</a:t>
            </a:r>
            <a:endParaRPr lang="en-US" dirty="0"/>
          </a:p>
          <a:p>
            <a:r>
              <a:rPr lang="en-US" dirty="0" smtClean="0"/>
              <a:t>Environmental </a:t>
            </a:r>
            <a:r>
              <a:rPr lang="en-US" dirty="0"/>
              <a:t>considerations in development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• Focus </a:t>
            </a:r>
            <a:r>
              <a:rPr lang="fr-FR" dirty="0"/>
              <a:t>on non-</a:t>
            </a:r>
            <a:r>
              <a:rPr lang="fr-FR" dirty="0" err="1"/>
              <a:t>exploitative</a:t>
            </a:r>
            <a:r>
              <a:rPr lang="fr-FR" dirty="0"/>
              <a:t> </a:t>
            </a:r>
            <a:r>
              <a:rPr lang="fr-FR" dirty="0" err="1"/>
              <a:t>renewable</a:t>
            </a:r>
            <a:r>
              <a:rPr lang="fr-FR" dirty="0"/>
              <a:t> </a:t>
            </a:r>
            <a:r>
              <a:rPr lang="fr-FR" dirty="0" err="1"/>
              <a:t>natural</a:t>
            </a:r>
            <a:r>
              <a:rPr lang="fr-FR" dirty="0"/>
              <a:t> </a:t>
            </a:r>
            <a:r>
              <a:rPr lang="fr-FR" dirty="0" err="1" smtClean="0"/>
              <a:t>resources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b="1" dirty="0" smtClean="0"/>
              <a:t>RSPN </a:t>
            </a:r>
            <a:r>
              <a:rPr lang="en-US" b="1" dirty="0"/>
              <a:t>efforts to supplement government initiatives</a:t>
            </a:r>
          </a:p>
          <a:p>
            <a:r>
              <a:rPr lang="en-US" dirty="0" smtClean="0"/>
              <a:t>RSPN </a:t>
            </a:r>
            <a:r>
              <a:rPr lang="en-US" dirty="0"/>
              <a:t>piloted projects to explore alternative income options that are based </a:t>
            </a:r>
            <a:r>
              <a:rPr lang="en-US" dirty="0" smtClean="0"/>
              <a:t>on the </a:t>
            </a:r>
            <a:r>
              <a:rPr lang="en-US" dirty="0"/>
              <a:t>principles of sustained environmental conditions</a:t>
            </a:r>
          </a:p>
          <a:p>
            <a:r>
              <a:rPr lang="en-US" dirty="0" smtClean="0"/>
              <a:t>Sustainable tourism </a:t>
            </a:r>
            <a:r>
              <a:rPr lang="en-US" dirty="0"/>
              <a:t>– viable in terms of both environment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259701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CBST in </a:t>
            </a:r>
            <a:r>
              <a:rPr lang="en-US" dirty="0" err="1" smtClean="0"/>
              <a:t>Haa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Recent to tourism access and development (opportunity for sustainable tourism development)</a:t>
            </a:r>
          </a:p>
          <a:p>
            <a:r>
              <a:rPr lang="en-US" b="1" dirty="0" smtClean="0"/>
              <a:t>Least travelled tourism destination in Western Bhutan – </a:t>
            </a:r>
            <a:r>
              <a:rPr lang="en-US" sz="1600" dirty="0" smtClean="0"/>
              <a:t>refer graph</a:t>
            </a:r>
            <a:endParaRPr lang="en-US" dirty="0" smtClean="0"/>
          </a:p>
          <a:p>
            <a:r>
              <a:rPr lang="en-US" b="1" dirty="0" smtClean="0"/>
              <a:t>Diverse cultural and natural resources</a:t>
            </a:r>
          </a:p>
          <a:p>
            <a:r>
              <a:rPr lang="en-US" b="1" dirty="0" smtClean="0"/>
              <a:t>Very close to </a:t>
            </a:r>
            <a:r>
              <a:rPr lang="en-US" b="1" dirty="0" err="1" smtClean="0"/>
              <a:t>Paro</a:t>
            </a:r>
            <a:r>
              <a:rPr lang="en-US" b="1" dirty="0" smtClean="0"/>
              <a:t> International Airport</a:t>
            </a:r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52878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3575"/>
            <a:ext cx="8229600" cy="70802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Tourist arrival &amp; </a:t>
            </a:r>
            <a:r>
              <a:rPr lang="en-US" sz="3600" b="1" dirty="0" err="1" smtClean="0"/>
              <a:t>bednights</a:t>
            </a:r>
            <a:r>
              <a:rPr lang="en-US" sz="3600" b="1" dirty="0" smtClean="0"/>
              <a:t> in </a:t>
            </a:r>
            <a:r>
              <a:rPr lang="en-US" sz="3600" b="1" dirty="0" err="1" smtClean="0"/>
              <a:t>Dzongkhags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467600" y="2590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Haa</a:t>
            </a:r>
            <a:endParaRPr lang="en-US" sz="1600" dirty="0" smtClean="0"/>
          </a:p>
          <a:p>
            <a:r>
              <a:rPr lang="en-US" sz="1600" dirty="0" smtClean="0"/>
              <a:t>Arrival: 2811</a:t>
            </a:r>
          </a:p>
          <a:p>
            <a:r>
              <a:rPr lang="en-US" sz="1600" dirty="0" err="1" smtClean="0"/>
              <a:t>Bednights</a:t>
            </a:r>
            <a:r>
              <a:rPr lang="en-US" sz="1600" dirty="0" smtClean="0"/>
              <a:t>: 3532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23" y="1524000"/>
            <a:ext cx="8687553" cy="484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90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/>
              <a:t>Catagories</a:t>
            </a:r>
            <a:r>
              <a:rPr lang="en-US" sz="4000" b="1" dirty="0" smtClean="0"/>
              <a:t> of </a:t>
            </a:r>
            <a:r>
              <a:rPr lang="en-US" sz="4000" b="1" dirty="0" err="1" smtClean="0"/>
              <a:t>Accomodation</a:t>
            </a:r>
            <a:r>
              <a:rPr lang="en-US" sz="4000" b="1" dirty="0" smtClean="0"/>
              <a:t> in </a:t>
            </a:r>
            <a:r>
              <a:rPr lang="en-US" sz="4000" b="1" dirty="0" err="1" smtClean="0"/>
              <a:t>Dzongkhags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608929"/>
            <a:ext cx="8541236" cy="479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15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92680"/>
            <a:ext cx="8229600" cy="3703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Duration: </a:t>
            </a:r>
            <a:r>
              <a:rPr lang="en-US" dirty="0" smtClean="0"/>
              <a:t>3 </a:t>
            </a:r>
            <a:r>
              <a:rPr lang="en-US" dirty="0"/>
              <a:t>years </a:t>
            </a:r>
            <a:r>
              <a:rPr lang="en-US" dirty="0" smtClean="0"/>
              <a:t>(26</a:t>
            </a:r>
            <a:r>
              <a:rPr lang="en-US" baseline="30000" dirty="0" smtClean="0"/>
              <a:t>th</a:t>
            </a:r>
            <a:r>
              <a:rPr lang="en-US" dirty="0" smtClean="0"/>
              <a:t> January  </a:t>
            </a:r>
            <a:r>
              <a:rPr lang="en-US" dirty="0"/>
              <a:t>2015 </a:t>
            </a:r>
            <a:r>
              <a:rPr lang="en-US" dirty="0" smtClean="0"/>
              <a:t>–31</a:t>
            </a:r>
            <a:r>
              <a:rPr lang="en-US" baseline="30000" dirty="0" smtClean="0"/>
              <a:t>st</a:t>
            </a:r>
            <a:r>
              <a:rPr lang="en-US" dirty="0" smtClean="0"/>
              <a:t> January 2018)</a:t>
            </a:r>
          </a:p>
          <a:p>
            <a:pPr marL="0" indent="0">
              <a:buNone/>
            </a:pPr>
            <a:r>
              <a:rPr lang="en-US" b="1" dirty="0" smtClean="0"/>
              <a:t>Project Donor</a:t>
            </a:r>
            <a:r>
              <a:rPr lang="en-US" dirty="0" smtClean="0"/>
              <a:t>: JICA under the JICA Partnership Program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Project Counterpart (international)</a:t>
            </a:r>
            <a:r>
              <a:rPr lang="en-US" dirty="0" smtClean="0"/>
              <a:t>: Japan Environmental Education Forum (JEEF)</a:t>
            </a:r>
          </a:p>
          <a:p>
            <a:pPr marL="0" indent="0">
              <a:buNone/>
            </a:pPr>
            <a:r>
              <a:rPr lang="en-US" b="1" dirty="0" smtClean="0"/>
              <a:t>Project </a:t>
            </a:r>
            <a:r>
              <a:rPr lang="en-US" b="1" dirty="0" smtClean="0"/>
              <a:t>Area: </a:t>
            </a:r>
            <a:r>
              <a:rPr lang="en-US" dirty="0" err="1" smtClean="0"/>
              <a:t>Bjee</a:t>
            </a:r>
            <a:r>
              <a:rPr lang="en-US" dirty="0" smtClean="0"/>
              <a:t>, </a:t>
            </a:r>
            <a:r>
              <a:rPr lang="en-US" dirty="0" err="1" smtClean="0"/>
              <a:t>Katsho</a:t>
            </a:r>
            <a:r>
              <a:rPr lang="en-US" dirty="0" smtClean="0"/>
              <a:t> &amp; </a:t>
            </a:r>
            <a:r>
              <a:rPr lang="en-US" dirty="0" err="1" smtClean="0"/>
              <a:t>Uesu</a:t>
            </a:r>
            <a:r>
              <a:rPr lang="en-US" dirty="0" smtClean="0"/>
              <a:t> </a:t>
            </a:r>
            <a:r>
              <a:rPr lang="en-US" dirty="0" err="1" smtClean="0"/>
              <a:t>Gewogs</a:t>
            </a:r>
            <a:r>
              <a:rPr lang="en-US" dirty="0" smtClean="0"/>
              <a:t> (Zone 1)</a:t>
            </a:r>
          </a:p>
        </p:txBody>
      </p:sp>
    </p:spTree>
    <p:extLst>
      <p:ext uri="{BB962C8B-B14F-4D97-AF65-F5344CB8AC3E}">
        <p14:creationId xmlns:p14="http://schemas.microsoft.com/office/powerpoint/2010/main" val="528779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267</TotalTime>
  <Words>519</Words>
  <Application>Microsoft Office PowerPoint</Application>
  <PresentationFormat>On-screen Show (4:3)</PresentationFormat>
  <Paragraphs>88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Constantia</vt:lpstr>
      <vt:lpstr>Wingdings 2</vt:lpstr>
      <vt:lpstr>Flow</vt:lpstr>
      <vt:lpstr>Community-based Sustainable Tourism Haa Dzongkhag</vt:lpstr>
      <vt:lpstr>Tourism in Bhutan</vt:lpstr>
      <vt:lpstr>Tourism in Bhutan</vt:lpstr>
      <vt:lpstr>Tourism in Bhutan</vt:lpstr>
      <vt:lpstr>PowerPoint Presentation</vt:lpstr>
      <vt:lpstr>Why CBST in Haa</vt:lpstr>
      <vt:lpstr>Tourist arrival &amp; bednights in Dzongkhags</vt:lpstr>
      <vt:lpstr>Catagories of Accomodation in Dzongkhags</vt:lpstr>
      <vt:lpstr>Project Background</vt:lpstr>
      <vt:lpstr>Project Objective</vt:lpstr>
      <vt:lpstr>Project Activities</vt:lpstr>
      <vt:lpstr>Project Activities</vt:lpstr>
      <vt:lpstr>Project Activities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松尾茜</cp:lastModifiedBy>
  <cp:revision>33</cp:revision>
  <dcterms:created xsi:type="dcterms:W3CDTF">2015-02-11T08:34:57Z</dcterms:created>
  <dcterms:modified xsi:type="dcterms:W3CDTF">2015-02-17T06:45:24Z</dcterms:modified>
</cp:coreProperties>
</file>